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1" descr=""/>
          <p:cNvPicPr/>
          <p:nvPr/>
        </p:nvPicPr>
        <p:blipFill>
          <a:blip r:embed="rId2"/>
          <a:stretch/>
        </p:blipFill>
        <p:spPr>
          <a:xfrm>
            <a:off x="1069560" y="605880"/>
            <a:ext cx="6126480" cy="579060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1"/>
          <p:cNvGrpSpPr/>
          <p:nvPr/>
        </p:nvGrpSpPr>
        <p:grpSpPr>
          <a:xfrm>
            <a:off x="358200" y="224280"/>
            <a:ext cx="593280" cy="628920"/>
            <a:chOff x="358200" y="224280"/>
            <a:chExt cx="593280" cy="628920"/>
          </a:xfrm>
        </p:grpSpPr>
        <p:pic>
          <p:nvPicPr>
            <p:cNvPr id="78" name="Picture 44" descr=""/>
            <p:cNvPicPr/>
            <p:nvPr/>
          </p:nvPicPr>
          <p:blipFill>
            <a:blip r:embed="rId2"/>
            <a:stretch/>
          </p:blipFill>
          <p:spPr>
            <a:xfrm rot="20505000">
              <a:off x="426600" y="282240"/>
              <a:ext cx="455760" cy="51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79" name="CustomShape 2"/>
            <p:cNvSpPr/>
            <p:nvPr/>
          </p:nvSpPr>
          <p:spPr>
            <a:xfrm rot="20746800">
              <a:off x="583560" y="487800"/>
              <a:ext cx="81720" cy="817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Line 3"/>
          <p:cNvSpPr/>
          <p:nvPr/>
        </p:nvSpPr>
        <p:spPr>
          <a:xfrm>
            <a:off x="625320" y="529200"/>
            <a:ext cx="360" cy="6328800"/>
          </a:xfrm>
          <a:prstGeom prst="line">
            <a:avLst/>
          </a:prstGeom>
          <a:ln w="19080">
            <a:solidFill>
              <a:srgbClr val="f9ce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" name="Line 4"/>
          <p:cNvSpPr/>
          <p:nvPr/>
        </p:nvSpPr>
        <p:spPr>
          <a:xfrm>
            <a:off x="1659960" y="923040"/>
            <a:ext cx="360" cy="5934960"/>
          </a:xfrm>
          <a:prstGeom prst="line">
            <a:avLst/>
          </a:prstGeom>
          <a:ln w="19080">
            <a:solidFill>
              <a:srgbClr val="f9ce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2" name="Line 5"/>
          <p:cNvSpPr/>
          <p:nvPr/>
        </p:nvSpPr>
        <p:spPr>
          <a:xfrm>
            <a:off x="948600" y="1540440"/>
            <a:ext cx="360" cy="5317560"/>
          </a:xfrm>
          <a:prstGeom prst="line">
            <a:avLst/>
          </a:prstGeom>
          <a:ln w="19080">
            <a:solidFill>
              <a:srgbClr val="f9ce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83" name="Group 6"/>
          <p:cNvGrpSpPr/>
          <p:nvPr/>
        </p:nvGrpSpPr>
        <p:grpSpPr>
          <a:xfrm>
            <a:off x="336240" y="838800"/>
            <a:ext cx="1380240" cy="1486800"/>
            <a:chOff x="336240" y="838800"/>
            <a:chExt cx="1380240" cy="1486800"/>
          </a:xfrm>
        </p:grpSpPr>
        <p:pic>
          <p:nvPicPr>
            <p:cNvPr id="84" name="Picture 2" descr=""/>
            <p:cNvPicPr/>
            <p:nvPr/>
          </p:nvPicPr>
          <p:blipFill>
            <a:blip r:embed="rId3"/>
            <a:stretch/>
          </p:blipFill>
          <p:spPr>
            <a:xfrm rot="20857200">
              <a:off x="459360" y="945360"/>
              <a:ext cx="1133640" cy="1273320"/>
            </a:xfrm>
            <a:prstGeom prst="rect">
              <a:avLst/>
            </a:prstGeom>
            <a:ln>
              <a:noFill/>
            </a:ln>
          </p:spPr>
        </p:pic>
        <p:sp>
          <p:nvSpPr>
            <p:cNvPr id="85" name="CustomShape 7"/>
            <p:cNvSpPr/>
            <p:nvPr/>
          </p:nvSpPr>
          <p:spPr>
            <a:xfrm rot="21099000">
              <a:off x="852840" y="1447560"/>
              <a:ext cx="203760" cy="2037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86" name="Group 8"/>
          <p:cNvGrpSpPr/>
          <p:nvPr/>
        </p:nvGrpSpPr>
        <p:grpSpPr>
          <a:xfrm>
            <a:off x="1495080" y="1715400"/>
            <a:ext cx="1152720" cy="1222200"/>
            <a:chOff x="1495080" y="1715400"/>
            <a:chExt cx="1152720" cy="1222200"/>
          </a:xfrm>
        </p:grpSpPr>
        <p:pic>
          <p:nvPicPr>
            <p:cNvPr id="87" name="Picture 19" descr=""/>
            <p:cNvPicPr/>
            <p:nvPr/>
          </p:nvPicPr>
          <p:blipFill>
            <a:blip r:embed="rId4"/>
            <a:stretch/>
          </p:blipFill>
          <p:spPr>
            <a:xfrm rot="20505000">
              <a:off x="1628280" y="1828800"/>
              <a:ext cx="885600" cy="995040"/>
            </a:xfrm>
            <a:prstGeom prst="rect">
              <a:avLst/>
            </a:prstGeom>
            <a:ln>
              <a:noFill/>
            </a:ln>
          </p:spPr>
        </p:pic>
        <p:sp>
          <p:nvSpPr>
            <p:cNvPr id="88" name="CustomShape 9"/>
            <p:cNvSpPr/>
            <p:nvPr/>
          </p:nvSpPr>
          <p:spPr>
            <a:xfrm rot="20746800">
              <a:off x="1933200" y="2226960"/>
              <a:ext cx="159120" cy="1591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89" name="Group 10"/>
          <p:cNvGrpSpPr/>
          <p:nvPr/>
        </p:nvGrpSpPr>
        <p:grpSpPr>
          <a:xfrm>
            <a:off x="65520" y="2189160"/>
            <a:ext cx="835560" cy="885600"/>
            <a:chOff x="65520" y="2189160"/>
            <a:chExt cx="835560" cy="885600"/>
          </a:xfrm>
        </p:grpSpPr>
        <p:pic>
          <p:nvPicPr>
            <p:cNvPr id="90" name="Picture 22" descr=""/>
            <p:cNvPicPr/>
            <p:nvPr/>
          </p:nvPicPr>
          <p:blipFill>
            <a:blip r:embed="rId5"/>
            <a:stretch/>
          </p:blipFill>
          <p:spPr>
            <a:xfrm rot="20505000">
              <a:off x="162000" y="2271240"/>
              <a:ext cx="641880" cy="721080"/>
            </a:xfrm>
            <a:prstGeom prst="rect">
              <a:avLst/>
            </a:prstGeom>
            <a:ln>
              <a:noFill/>
            </a:ln>
          </p:spPr>
        </p:pic>
        <p:sp>
          <p:nvSpPr>
            <p:cNvPr id="91" name="CustomShape 11"/>
            <p:cNvSpPr/>
            <p:nvPr/>
          </p:nvSpPr>
          <p:spPr>
            <a:xfrm rot="20746800">
              <a:off x="383400" y="2559960"/>
              <a:ext cx="115200" cy="115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2" name="Group 12"/>
          <p:cNvGrpSpPr/>
          <p:nvPr/>
        </p:nvGrpSpPr>
        <p:grpSpPr>
          <a:xfrm>
            <a:off x="1109880" y="2926800"/>
            <a:ext cx="593280" cy="628920"/>
            <a:chOff x="1109880" y="2926800"/>
            <a:chExt cx="593280" cy="628920"/>
          </a:xfrm>
        </p:grpSpPr>
        <p:pic>
          <p:nvPicPr>
            <p:cNvPr id="93" name="Picture 25" descr=""/>
            <p:cNvPicPr/>
            <p:nvPr/>
          </p:nvPicPr>
          <p:blipFill>
            <a:blip r:embed="rId6"/>
            <a:stretch/>
          </p:blipFill>
          <p:spPr>
            <a:xfrm rot="20505000">
              <a:off x="1178280" y="2984760"/>
              <a:ext cx="455760" cy="51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94" name="CustomShape 13"/>
            <p:cNvSpPr/>
            <p:nvPr/>
          </p:nvSpPr>
          <p:spPr>
            <a:xfrm rot="20746800">
              <a:off x="1335240" y="3190320"/>
              <a:ext cx="81720" cy="817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5" name="Group 14"/>
          <p:cNvGrpSpPr/>
          <p:nvPr/>
        </p:nvGrpSpPr>
        <p:grpSpPr>
          <a:xfrm>
            <a:off x="1266480" y="474480"/>
            <a:ext cx="900360" cy="954720"/>
            <a:chOff x="1266480" y="474480"/>
            <a:chExt cx="900360" cy="954720"/>
          </a:xfrm>
        </p:grpSpPr>
        <p:pic>
          <p:nvPicPr>
            <p:cNvPr id="96" name="Picture 28" descr=""/>
            <p:cNvPicPr/>
            <p:nvPr/>
          </p:nvPicPr>
          <p:blipFill>
            <a:blip r:embed="rId7"/>
            <a:stretch/>
          </p:blipFill>
          <p:spPr>
            <a:xfrm rot="20505000">
              <a:off x="1370520" y="563040"/>
              <a:ext cx="691920" cy="777240"/>
            </a:xfrm>
            <a:prstGeom prst="rect">
              <a:avLst/>
            </a:prstGeom>
            <a:ln>
              <a:noFill/>
            </a:ln>
          </p:spPr>
        </p:pic>
        <p:sp>
          <p:nvSpPr>
            <p:cNvPr id="97" name="CustomShape 15"/>
            <p:cNvSpPr/>
            <p:nvPr/>
          </p:nvSpPr>
          <p:spPr>
            <a:xfrm rot="20746800">
              <a:off x="1609560" y="875160"/>
              <a:ext cx="124200" cy="124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8" name="Line 16"/>
          <p:cNvSpPr/>
          <p:nvPr/>
        </p:nvSpPr>
        <p:spPr>
          <a:xfrm>
            <a:off x="2013480" y="2307240"/>
            <a:ext cx="360" cy="4550760"/>
          </a:xfrm>
          <a:prstGeom prst="line">
            <a:avLst/>
          </a:prstGeom>
          <a:ln w="19080">
            <a:solidFill>
              <a:srgbClr val="f9ce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Line 17"/>
          <p:cNvSpPr/>
          <p:nvPr/>
        </p:nvSpPr>
        <p:spPr>
          <a:xfrm>
            <a:off x="1377000" y="3231720"/>
            <a:ext cx="360" cy="3626280"/>
          </a:xfrm>
          <a:prstGeom prst="line">
            <a:avLst/>
          </a:prstGeom>
          <a:ln w="19080">
            <a:solidFill>
              <a:srgbClr val="f9ce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Line 18"/>
          <p:cNvSpPr/>
          <p:nvPr/>
        </p:nvSpPr>
        <p:spPr>
          <a:xfrm>
            <a:off x="429480" y="2628360"/>
            <a:ext cx="360" cy="4229640"/>
          </a:xfrm>
          <a:prstGeom prst="line">
            <a:avLst/>
          </a:prstGeom>
          <a:ln w="19080">
            <a:solidFill>
              <a:srgbClr val="f9ce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Line 19"/>
          <p:cNvSpPr/>
          <p:nvPr/>
        </p:nvSpPr>
        <p:spPr>
          <a:xfrm>
            <a:off x="691560" y="3779280"/>
            <a:ext cx="360" cy="3078720"/>
          </a:xfrm>
          <a:prstGeom prst="line">
            <a:avLst/>
          </a:prstGeom>
          <a:ln w="19080">
            <a:solidFill>
              <a:srgbClr val="f9ce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02" name="Group 20"/>
          <p:cNvGrpSpPr/>
          <p:nvPr/>
        </p:nvGrpSpPr>
        <p:grpSpPr>
          <a:xfrm>
            <a:off x="131760" y="3153960"/>
            <a:ext cx="1234080" cy="1308600"/>
            <a:chOff x="131760" y="3153960"/>
            <a:chExt cx="1234080" cy="1308600"/>
          </a:xfrm>
        </p:grpSpPr>
        <p:pic>
          <p:nvPicPr>
            <p:cNvPr id="103" name="Picture 40" descr=""/>
            <p:cNvPicPr/>
            <p:nvPr/>
          </p:nvPicPr>
          <p:blipFill>
            <a:blip r:embed="rId8"/>
            <a:stretch/>
          </p:blipFill>
          <p:spPr>
            <a:xfrm rot="20505000">
              <a:off x="274680" y="3275640"/>
              <a:ext cx="948240" cy="1065240"/>
            </a:xfrm>
            <a:prstGeom prst="rect">
              <a:avLst/>
            </a:prstGeom>
            <a:ln>
              <a:noFill/>
            </a:ln>
          </p:spPr>
        </p:pic>
        <p:sp>
          <p:nvSpPr>
            <p:cNvPr id="104" name="CustomShape 21"/>
            <p:cNvSpPr/>
            <p:nvPr/>
          </p:nvSpPr>
          <p:spPr>
            <a:xfrm rot="20746800">
              <a:off x="600840" y="3702600"/>
              <a:ext cx="170280" cy="17028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5" name="PlaceHolder 2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2960640" y="2215440"/>
            <a:ext cx="8841600" cy="158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80000"/>
              </a:lnSpc>
              <a:spcBef>
                <a:spcPts val="1001"/>
              </a:spcBef>
            </a:pPr>
            <a:r>
              <a:rPr b="0" lang="en-US" sz="54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	</a:t>
            </a:r>
            <a:r>
              <a:rPr b="0" lang="en-US" sz="54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Geographic Coordinates For Places concerning with Electronic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6542280" y="4062960"/>
            <a:ext cx="5363280" cy="231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	</a:t>
            </a:r>
            <a:r>
              <a:rPr b="0" lang="en-US" sz="36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  </a:t>
            </a:r>
            <a:r>
              <a:rPr b="0" lang="en-US" sz="36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Evolved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MEIST-2 </a:t>
            </a: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မအိသန္တာဖြူ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5IST-48 </a:t>
            </a: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မစုစုထက်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5IST-53 </a:t>
            </a: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မဟိန်းဖူးပွင့်စိုး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3IST-70 </a:t>
            </a: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မောင်နိုင်လင်းဖြိုး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2IST-76 </a:t>
            </a: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မောင်ဝဠာစစ်ဦး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28.7.2019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45" name="CustomShape 3"/>
          <p:cNvSpPr/>
          <p:nvPr/>
        </p:nvSpPr>
        <p:spPr>
          <a:xfrm>
            <a:off x="2960640" y="113400"/>
            <a:ext cx="5909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       </a:t>
            </a: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နည်းပညာတက္ကသိုလ်</a:t>
            </a: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(</a:t>
            </a: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ရတနာပုံဆိုက်ဘာစီးတီး</a:t>
            </a:r>
            <a:r>
              <a:rPr b="0" lang="en-US" sz="1800" spc="-1" strike="noStrike">
                <a:solidFill>
                  <a:srgbClr val="000000"/>
                </a:solidFill>
                <a:latin typeface="Zawgyi-One"/>
                <a:ea typeface="Arial Unicode MS"/>
              </a:rPr>
              <a:t>)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2162160" y="0"/>
            <a:ext cx="540360" cy="6857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2"/>
          <p:cNvSpPr/>
          <p:nvPr/>
        </p:nvSpPr>
        <p:spPr>
          <a:xfrm>
            <a:off x="1081440" y="0"/>
            <a:ext cx="540360" cy="6857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3"/>
          <p:cNvSpPr/>
          <p:nvPr/>
        </p:nvSpPr>
        <p:spPr>
          <a:xfrm>
            <a:off x="3242520" y="-13680"/>
            <a:ext cx="8948520" cy="6857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4"/>
          <p:cNvSpPr/>
          <p:nvPr/>
        </p:nvSpPr>
        <p:spPr>
          <a:xfrm>
            <a:off x="3693600" y="2077200"/>
            <a:ext cx="8694360" cy="3793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50000"/>
              </a:lnSpc>
            </a:pP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အကြောင်းအရာ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	</a:t>
            </a: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လျှပ်စစ်ဓာတ်အားပေးစက်ရုံများ၊ ဓာတ်အားခွဲရုံများ၊  လျှပ်စစ်ပစ္စည်းဆိုင်များ၊ လျှပ်စစ်ရုံးများနှင့်ပတ်သတ်သော လတ္တီကျု၊ လောင်ဂျီကျုအမှတ်များအား စုစည်းခြင်း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ရည်ရွယ်ချက်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 </a:t>
            </a: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အချက်အလက်များကို အချိန်တိုအတွင်း အလွယ်တကူအသုံးပြုနိုင်စေရန်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 </a:t>
            </a: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အချက်အလက်များ အသုံးပြုပြီး ပိုမိုကောင်းမွန်သော နည်းပညာအသစ်အသစ်များ ဖန်တီးနိုင်ရန်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Open Dataset </a:t>
            </a: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အနေဖြင့်အသုံးပြုနိုင်ရန်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18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	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0" name="CustomShape 5"/>
          <p:cNvSpPr/>
          <p:nvPr/>
        </p:nvSpPr>
        <p:spPr>
          <a:xfrm>
            <a:off x="0" y="0"/>
            <a:ext cx="540360" cy="6857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1" name="Picture 13" descr=""/>
          <p:cNvPicPr/>
          <p:nvPr/>
        </p:nvPicPr>
        <p:blipFill>
          <a:blip r:embed="rId1"/>
          <a:stretch/>
        </p:blipFill>
        <p:spPr>
          <a:xfrm rot="1130400">
            <a:off x="799560" y="196560"/>
            <a:ext cx="2038680" cy="2289960"/>
          </a:xfrm>
          <a:prstGeom prst="rect">
            <a:avLst/>
          </a:prstGeom>
          <a:ln>
            <a:noFill/>
          </a:ln>
        </p:spPr>
      </p:pic>
      <p:pic>
        <p:nvPicPr>
          <p:cNvPr id="152" name="Picture 19" descr=""/>
          <p:cNvPicPr/>
          <p:nvPr/>
        </p:nvPicPr>
        <p:blipFill>
          <a:blip r:embed="rId2"/>
          <a:stretch/>
        </p:blipFill>
        <p:spPr>
          <a:xfrm rot="394800">
            <a:off x="1863720" y="3068640"/>
            <a:ext cx="740520" cy="831960"/>
          </a:xfrm>
          <a:prstGeom prst="rect">
            <a:avLst/>
          </a:prstGeom>
          <a:ln>
            <a:noFill/>
          </a:ln>
        </p:spPr>
      </p:pic>
      <p:pic>
        <p:nvPicPr>
          <p:cNvPr id="153" name="Picture 21" descr=""/>
          <p:cNvPicPr/>
          <p:nvPr/>
        </p:nvPicPr>
        <p:blipFill>
          <a:blip r:embed="rId3"/>
          <a:stretch/>
        </p:blipFill>
        <p:spPr>
          <a:xfrm rot="394800">
            <a:off x="761040" y="4751640"/>
            <a:ext cx="393120" cy="441720"/>
          </a:xfrm>
          <a:prstGeom prst="rect">
            <a:avLst/>
          </a:prstGeom>
          <a:ln>
            <a:noFill/>
          </a:ln>
        </p:spPr>
      </p:pic>
      <p:pic>
        <p:nvPicPr>
          <p:cNvPr id="154" name="Picture 22" descr=""/>
          <p:cNvPicPr/>
          <p:nvPr/>
        </p:nvPicPr>
        <p:blipFill>
          <a:blip r:embed="rId4"/>
          <a:stretch/>
        </p:blipFill>
        <p:spPr>
          <a:xfrm rot="394800">
            <a:off x="2000520" y="4263120"/>
            <a:ext cx="393120" cy="441720"/>
          </a:xfrm>
          <a:prstGeom prst="rect">
            <a:avLst/>
          </a:prstGeom>
          <a:ln>
            <a:noFill/>
          </a:ln>
        </p:spPr>
      </p:pic>
      <p:pic>
        <p:nvPicPr>
          <p:cNvPr id="155" name="Picture 23" descr=""/>
          <p:cNvPicPr/>
          <p:nvPr/>
        </p:nvPicPr>
        <p:blipFill>
          <a:blip r:embed="rId5"/>
          <a:stretch/>
        </p:blipFill>
        <p:spPr>
          <a:xfrm rot="394800">
            <a:off x="308880" y="567360"/>
            <a:ext cx="393120" cy="441720"/>
          </a:xfrm>
          <a:prstGeom prst="rect">
            <a:avLst/>
          </a:prstGeom>
          <a:ln>
            <a:noFill/>
          </a:ln>
        </p:spPr>
      </p:pic>
      <p:pic>
        <p:nvPicPr>
          <p:cNvPr id="156" name="Picture 24" descr=""/>
          <p:cNvPicPr/>
          <p:nvPr/>
        </p:nvPicPr>
        <p:blipFill>
          <a:blip r:embed="rId6"/>
          <a:stretch/>
        </p:blipFill>
        <p:spPr>
          <a:xfrm rot="394800">
            <a:off x="154800" y="6158880"/>
            <a:ext cx="362880" cy="407520"/>
          </a:xfrm>
          <a:prstGeom prst="rect">
            <a:avLst/>
          </a:prstGeom>
          <a:ln>
            <a:noFill/>
          </a:ln>
        </p:spPr>
      </p:pic>
      <p:pic>
        <p:nvPicPr>
          <p:cNvPr id="157" name="Picture 46" descr=""/>
          <p:cNvPicPr/>
          <p:nvPr/>
        </p:nvPicPr>
        <p:blipFill>
          <a:blip r:embed="rId7"/>
          <a:stretch/>
        </p:blipFill>
        <p:spPr>
          <a:xfrm>
            <a:off x="1365120" y="5551560"/>
            <a:ext cx="585000" cy="657360"/>
          </a:xfrm>
          <a:prstGeom prst="rect">
            <a:avLst/>
          </a:prstGeom>
          <a:ln>
            <a:noFill/>
          </a:ln>
        </p:spPr>
      </p:pic>
      <p:pic>
        <p:nvPicPr>
          <p:cNvPr id="158" name="Picture 47" descr=""/>
          <p:cNvPicPr/>
          <p:nvPr/>
        </p:nvPicPr>
        <p:blipFill>
          <a:blip r:embed="rId8"/>
          <a:stretch/>
        </p:blipFill>
        <p:spPr>
          <a:xfrm>
            <a:off x="386640" y="2178720"/>
            <a:ext cx="994320" cy="1117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2333160" y="640800"/>
            <a:ext cx="9480960" cy="72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လုပ္ငန္းစဥ္မ်ား</a:t>
            </a:r>
            <a:endParaRPr b="0" lang="en-US" sz="3200" spc="-1" strike="noStrike">
              <a:latin typeface="Arial"/>
            </a:endParaRPr>
          </a:p>
        </p:txBody>
      </p:sp>
      <p:grpSp>
        <p:nvGrpSpPr>
          <p:cNvPr id="160" name="Group 2"/>
          <p:cNvGrpSpPr/>
          <p:nvPr/>
        </p:nvGrpSpPr>
        <p:grpSpPr>
          <a:xfrm>
            <a:off x="1698480" y="1371600"/>
            <a:ext cx="9914040" cy="5308200"/>
            <a:chOff x="1698480" y="1371600"/>
            <a:chExt cx="9914040" cy="5308200"/>
          </a:xfrm>
        </p:grpSpPr>
        <p:sp>
          <p:nvSpPr>
            <p:cNvPr id="161" name="CustomShape 3"/>
            <p:cNvSpPr/>
            <p:nvPr/>
          </p:nvSpPr>
          <p:spPr>
            <a:xfrm>
              <a:off x="1698480" y="1371600"/>
              <a:ext cx="9534960" cy="5308200"/>
            </a:xfrm>
            <a:prstGeom prst="round2DiagRect">
              <a:avLst>
                <a:gd name="adj1" fmla="val 0"/>
                <a:gd name="adj2" fmla="val 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2" name="CustomShape 4"/>
            <p:cNvSpPr/>
            <p:nvPr/>
          </p:nvSpPr>
          <p:spPr>
            <a:xfrm>
              <a:off x="2750760" y="1458720"/>
              <a:ext cx="8861760" cy="15494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50000"/>
                </a:lnSpc>
              </a:pPr>
              <a:r>
                <a:rPr b="0" lang="en-US" sz="1600" spc="-1" strike="noStrike">
                  <a:solidFill>
                    <a:srgbClr val="000000"/>
                  </a:solidFill>
                  <a:latin typeface="Zawgyi-One"/>
                  <a:ea typeface="Arial Unicode MS"/>
                </a:rPr>
                <a:t>မြန်မာနိုင်ငံအတွင်းရှိ လျှပ်စစ်နှင့်ပါတ်သတ်သောနေရာများအား တိုင်းနှင့်ပြည်နယ်အလိုက် အသေးစိတ်စုစည်း</a:t>
              </a:r>
              <a:endParaRPr b="0" lang="en-US" sz="1600" spc="-1" strike="noStrike">
                <a:latin typeface="Arial"/>
              </a:endParaRPr>
            </a:p>
            <a:p>
              <a:pPr>
                <a:lnSpc>
                  <a:spcPct val="150000"/>
                </a:lnSpc>
              </a:pPr>
              <a:r>
                <a:rPr b="0" lang="en-US" sz="1600" spc="-1" strike="noStrike">
                  <a:solidFill>
                    <a:srgbClr val="000000"/>
                  </a:solidFill>
                  <a:latin typeface="Zawgyi-One"/>
                  <a:ea typeface="Arial Unicode MS"/>
                </a:rPr>
                <a:t>ထားခြင်း၊</a:t>
              </a:r>
              <a:endParaRPr b="0" lang="en-US" sz="1600" spc="-1" strike="noStrike">
                <a:latin typeface="Arial"/>
              </a:endParaRPr>
            </a:p>
            <a:p>
              <a:pPr>
                <a:lnSpc>
                  <a:spcPct val="150000"/>
                </a:lnSpc>
              </a:pPr>
              <a:r>
                <a:rPr b="0" lang="en-US" sz="1600" spc="-1" strike="noStrike">
                  <a:solidFill>
                    <a:srgbClr val="000000"/>
                  </a:solidFill>
                  <a:latin typeface="Zawgyi-One"/>
                  <a:ea typeface="Arial Unicode MS"/>
                </a:rPr>
                <a:t>Google Map</a:t>
              </a:r>
              <a:r>
                <a:rPr b="0" lang="en-US" sz="1600" spc="-1" strike="noStrike">
                  <a:solidFill>
                    <a:srgbClr val="000000"/>
                  </a:solidFill>
                  <a:latin typeface="Zawgyi-One"/>
                  <a:ea typeface="Arial Unicode MS"/>
                </a:rPr>
                <a:t>အားအသုံးပြုပြီး ထိုမြေပုံပေါ်ရှိ တည်နေရာအမှတ်အသားများဖြစ်သော လတ္တီကျုနှင့် လောင်ဂျီကျု </a:t>
              </a:r>
              <a:endParaRPr b="0" lang="en-US" sz="1600" spc="-1" strike="noStrike">
                <a:latin typeface="Arial"/>
              </a:endParaRPr>
            </a:p>
            <a:p>
              <a:pPr>
                <a:lnSpc>
                  <a:spcPct val="150000"/>
                </a:lnSpc>
              </a:pPr>
              <a:r>
                <a:rPr b="0" lang="en-US" sz="1600" spc="-1" strike="noStrike">
                  <a:solidFill>
                    <a:srgbClr val="000000"/>
                  </a:solidFill>
                  <a:latin typeface="Zawgyi-One"/>
                  <a:ea typeface="Arial Unicode MS"/>
                </a:rPr>
                <a:t>အမှတ်များ၊ ဖုန်းနံပါတ်များအား စုဆောင်းခြင်း။</a:t>
              </a:r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163" name="Group 5"/>
          <p:cNvGrpSpPr/>
          <p:nvPr/>
        </p:nvGrpSpPr>
        <p:grpSpPr>
          <a:xfrm>
            <a:off x="2589480" y="1414080"/>
            <a:ext cx="884880" cy="993960"/>
            <a:chOff x="2589480" y="1414080"/>
            <a:chExt cx="884880" cy="993960"/>
          </a:xfrm>
        </p:grpSpPr>
        <p:pic>
          <p:nvPicPr>
            <p:cNvPr id="164" name="Picture 2" descr=""/>
            <p:cNvPicPr/>
            <p:nvPr/>
          </p:nvPicPr>
          <p:blipFill>
            <a:blip r:embed="rId1"/>
            <a:stretch/>
          </p:blipFill>
          <p:spPr>
            <a:xfrm>
              <a:off x="2589480" y="1414080"/>
              <a:ext cx="884880" cy="9939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5" name="CustomShape 6"/>
            <p:cNvSpPr/>
            <p:nvPr/>
          </p:nvSpPr>
          <p:spPr>
            <a:xfrm>
              <a:off x="2898360" y="1782720"/>
              <a:ext cx="161280" cy="1612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algn="tl" blurRad="50800" dir="2700000" dist="38100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66" name="Picture 4" descr=""/>
          <p:cNvPicPr/>
          <p:nvPr/>
        </p:nvPicPr>
        <p:blipFill>
          <a:blip r:embed="rId2"/>
          <a:srcRect l="22055" t="10761" r="27888" b="10772"/>
          <a:stretch/>
        </p:blipFill>
        <p:spPr>
          <a:xfrm>
            <a:off x="2422800" y="3078360"/>
            <a:ext cx="4293000" cy="3594960"/>
          </a:xfrm>
          <a:prstGeom prst="rect">
            <a:avLst/>
          </a:prstGeom>
          <a:ln>
            <a:noFill/>
          </a:ln>
        </p:spPr>
      </p:pic>
      <p:pic>
        <p:nvPicPr>
          <p:cNvPr id="167" name="Picture 6" descr=""/>
          <p:cNvPicPr/>
          <p:nvPr/>
        </p:nvPicPr>
        <p:blipFill>
          <a:blip r:embed="rId3"/>
          <a:srcRect l="1915" t="10996" r="37130" b="11587"/>
          <a:stretch/>
        </p:blipFill>
        <p:spPr>
          <a:xfrm>
            <a:off x="6806160" y="3078360"/>
            <a:ext cx="5318280" cy="3682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333160" y="640800"/>
            <a:ext cx="9480960" cy="72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262626"/>
                </a:solidFill>
                <a:latin typeface="Zawgyi-One"/>
                <a:ea typeface="Arial Unicode MS"/>
              </a:rPr>
              <a:t>အသုံးပြုနိုင်သောဧရိယာများ</a:t>
            </a:r>
            <a:endParaRPr b="0" lang="en-US" sz="3200" spc="-1" strike="noStrike">
              <a:latin typeface="Arial"/>
            </a:endParaRPr>
          </a:p>
        </p:txBody>
      </p:sp>
      <p:grpSp>
        <p:nvGrpSpPr>
          <p:cNvPr id="169" name="Group 2"/>
          <p:cNvGrpSpPr/>
          <p:nvPr/>
        </p:nvGrpSpPr>
        <p:grpSpPr>
          <a:xfrm>
            <a:off x="1645920" y="1280160"/>
            <a:ext cx="9914040" cy="5308200"/>
            <a:chOff x="1645920" y="1280160"/>
            <a:chExt cx="9914040" cy="5308200"/>
          </a:xfrm>
        </p:grpSpPr>
        <p:sp>
          <p:nvSpPr>
            <p:cNvPr id="170" name="CustomShape 3"/>
            <p:cNvSpPr/>
            <p:nvPr/>
          </p:nvSpPr>
          <p:spPr>
            <a:xfrm>
              <a:off x="1645920" y="1280160"/>
              <a:ext cx="9534960" cy="5308200"/>
            </a:xfrm>
            <a:prstGeom prst="round2DiagRect">
              <a:avLst>
                <a:gd name="adj1" fmla="val 0"/>
                <a:gd name="adj2" fmla="val 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1" name="CustomShape 4"/>
            <p:cNvSpPr/>
            <p:nvPr/>
          </p:nvSpPr>
          <p:spPr>
            <a:xfrm>
              <a:off x="2698200" y="1367280"/>
              <a:ext cx="8861760" cy="3138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50000"/>
                </a:lnSpc>
              </a:pPr>
              <a:endParaRPr b="0" lang="en-US" sz="1800" spc="-1" strike="noStrike">
                <a:latin typeface="Arial"/>
              </a:endParaRPr>
            </a:p>
            <a:p>
              <a:pPr marL="343080" indent="-342360">
                <a:lnSpc>
                  <a:spcPct val="150000"/>
                </a:lnSpc>
                <a:buClr>
                  <a:srgbClr val="000000"/>
                </a:buClr>
                <a:buFont typeface="Wingdings" charset="2"/>
                <a:buChar char=""/>
              </a:pPr>
              <a:r>
                <a:rPr b="0" lang="en-US" sz="2000" spc="-1" strike="noStrike">
                  <a:solidFill>
                    <a:srgbClr val="000000"/>
                  </a:solidFill>
                  <a:latin typeface="Zawgyi-One"/>
                  <a:ea typeface="Arial Unicode MS"/>
                </a:rPr>
                <a:t> </a:t>
              </a:r>
              <a:endParaRPr b="0" lang="en-US" sz="2000" spc="-1" strike="noStrike">
                <a:latin typeface="Arial"/>
              </a:endParaRPr>
            </a:p>
            <a:p>
              <a:pPr>
                <a:lnSpc>
                  <a:spcPct val="150000"/>
                </a:lnSpc>
              </a:pPr>
              <a:endParaRPr b="0" lang="en-US" sz="2000" spc="-1" strike="noStrike">
                <a:latin typeface="Arial"/>
              </a:endParaRPr>
            </a:p>
            <a:p>
              <a:pPr>
                <a:lnSpc>
                  <a:spcPct val="150000"/>
                </a:lnSpc>
              </a:pPr>
              <a:endParaRPr b="0" lang="en-US" sz="2000" spc="-1" strike="noStrike">
                <a:latin typeface="Arial"/>
              </a:endParaRPr>
            </a:p>
            <a:p>
              <a:pPr>
                <a:lnSpc>
                  <a:spcPct val="150000"/>
                </a:lnSpc>
              </a:pPr>
              <a:endParaRPr b="0" lang="en-US" sz="2000" spc="-1" strike="noStrike">
                <a:latin typeface="Arial"/>
              </a:endParaRPr>
            </a:p>
            <a:p>
              <a:pPr>
                <a:lnSpc>
                  <a:spcPct val="150000"/>
                </a:lnSpc>
              </a:pPr>
              <a:endParaRPr b="0" lang="en-US" sz="2000" spc="-1" strike="noStrike">
                <a:latin typeface="Arial"/>
              </a:endParaRPr>
            </a:p>
            <a:p>
              <a:pPr>
                <a:lnSpc>
                  <a:spcPct val="150000"/>
                </a:lnSpc>
              </a:pPr>
              <a:endParaRPr b="0" lang="en-US" sz="2000" spc="-1" strike="noStrike">
                <a:latin typeface="Arial"/>
              </a:endParaRPr>
            </a:p>
          </p:txBody>
        </p:sp>
      </p:grpSp>
      <p:grpSp>
        <p:nvGrpSpPr>
          <p:cNvPr id="172" name="Group 5"/>
          <p:cNvGrpSpPr/>
          <p:nvPr/>
        </p:nvGrpSpPr>
        <p:grpSpPr>
          <a:xfrm>
            <a:off x="2589480" y="1414080"/>
            <a:ext cx="884880" cy="993960"/>
            <a:chOff x="2589480" y="1414080"/>
            <a:chExt cx="884880" cy="993960"/>
          </a:xfrm>
        </p:grpSpPr>
        <p:pic>
          <p:nvPicPr>
            <p:cNvPr id="173" name="Picture 2" descr=""/>
            <p:cNvPicPr/>
            <p:nvPr/>
          </p:nvPicPr>
          <p:blipFill>
            <a:blip r:embed="rId1"/>
            <a:stretch/>
          </p:blipFill>
          <p:spPr>
            <a:xfrm>
              <a:off x="2589480" y="1414080"/>
              <a:ext cx="884880" cy="9939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74" name="CustomShape 6"/>
            <p:cNvSpPr/>
            <p:nvPr/>
          </p:nvSpPr>
          <p:spPr>
            <a:xfrm>
              <a:off x="2898360" y="1782720"/>
              <a:ext cx="161280" cy="1612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algn="tl" blurRad="50800" dir="2700000" dist="38100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75" name="Picture 3" descr=""/>
          <p:cNvPicPr/>
          <p:nvPr/>
        </p:nvPicPr>
        <p:blipFill>
          <a:blip r:embed="rId2"/>
          <a:srcRect l="32477" t="22264" r="28504" b="19899"/>
          <a:stretch/>
        </p:blipFill>
        <p:spPr>
          <a:xfrm>
            <a:off x="10180800" y="5184720"/>
            <a:ext cx="1786320" cy="1488600"/>
          </a:xfrm>
          <a:prstGeom prst="rect">
            <a:avLst/>
          </a:prstGeom>
          <a:ln>
            <a:noFill/>
          </a:ln>
        </p:spPr>
      </p:pic>
      <p:sp>
        <p:nvSpPr>
          <p:cNvPr id="176" name="CustomShape 7"/>
          <p:cNvSpPr/>
          <p:nvPr/>
        </p:nvSpPr>
        <p:spPr>
          <a:xfrm>
            <a:off x="1737360" y="2926080"/>
            <a:ext cx="11563200" cy="221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မိမိနှင့်အနီးဆုံးတွင်ရှိသော လျှပ်စစ်အရောင်းဆိုင်</a:t>
            </a:r>
            <a:r>
              <a:rPr b="0" lang="en-US" sz="1800" spc="-1" strike="noStrike">
                <a:latin typeface="Arial"/>
              </a:rPr>
              <a:t>(</a:t>
            </a:r>
            <a:r>
              <a:rPr b="0" lang="en-US" sz="1800" spc="-1" strike="noStrike">
                <a:latin typeface="Arial"/>
              </a:rPr>
              <a:t>သို့</a:t>
            </a:r>
            <a:r>
              <a:rPr b="0" lang="en-US" sz="1800" spc="-1" strike="noStrike">
                <a:latin typeface="Arial"/>
              </a:rPr>
              <a:t>)</a:t>
            </a:r>
            <a:r>
              <a:rPr b="0" lang="en-US" sz="1800" spc="-1" strike="noStrike">
                <a:latin typeface="Arial"/>
              </a:rPr>
              <a:t>ပြုပြင်ရေးဆိုင်ကို ရှာပေးနိုင်သော</a:t>
            </a:r>
            <a:r>
              <a:rPr b="0" lang="en-US" sz="1800" spc="-1" strike="noStrike">
                <a:latin typeface="Arial"/>
              </a:rPr>
              <a:t>Android Application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ဖန်တီးရာတွင်အသုံးပြုနိုင်ခြင်း၊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စီးပွားရေးအရ လျှပ်စစ်ဈေးကွက်အား ခန့်မှန်းရာတွင် အသုံးပြုနိုင်ခြင်း၊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တည်နေရာအမှတ်အသားများကို အနာဂတ်တွင်ပိုမိုကောင်းမွန်လာမည့် ဆက်သွယ်ရေးစနစ်များတွင် အသုံးပြုနိုင်ခြင်း၊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သုတေသနလုပ်ငန်းများ၊ စာတမ်းများတွင် အသုံးပြုနိုင်ခြင်း၊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တိုင်းနှင့်ပြည်နယ်အသီးသီးတွင်ရှိသော ဓာတ်အားပေးစက်ရုံများမှတစ်ဆင့် လျှပ်စစ်သုံးစွဲမှုပမာဏအား သိရှိခန့်မှန်း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ရာတွင်အသုံးပြုနိုင်ခြင်း။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d302"/>
      </a:accent1>
      <a:accent2>
        <a:srgbClr val="12e6e6"/>
      </a:accent2>
      <a:accent3>
        <a:srgbClr val="ffd302"/>
      </a:accent3>
      <a:accent4>
        <a:srgbClr val="12e6e6"/>
      </a:accent4>
      <a:accent5>
        <a:srgbClr val="ffd302"/>
      </a:accent5>
      <a:accent6>
        <a:srgbClr val="12e6e6"/>
      </a:accent6>
      <a:hlink>
        <a:srgbClr val="262626"/>
      </a:hlink>
      <a:folHlink>
        <a:srgbClr val="26262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d302"/>
      </a:accent1>
      <a:accent2>
        <a:srgbClr val="12e6e6"/>
      </a:accent2>
      <a:accent3>
        <a:srgbClr val="ffd302"/>
      </a:accent3>
      <a:accent4>
        <a:srgbClr val="12e6e6"/>
      </a:accent4>
      <a:accent5>
        <a:srgbClr val="ffd302"/>
      </a:accent5>
      <a:accent6>
        <a:srgbClr val="12e6e6"/>
      </a:accent6>
      <a:hlink>
        <a:srgbClr val="262626"/>
      </a:hlink>
      <a:folHlink>
        <a:srgbClr val="26262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d302"/>
      </a:accent1>
      <a:accent2>
        <a:srgbClr val="12e6e6"/>
      </a:accent2>
      <a:accent3>
        <a:srgbClr val="ffd302"/>
      </a:accent3>
      <a:accent4>
        <a:srgbClr val="12e6e6"/>
      </a:accent4>
      <a:accent5>
        <a:srgbClr val="ffd302"/>
      </a:accent5>
      <a:accent6>
        <a:srgbClr val="12e6e6"/>
      </a:accent6>
      <a:hlink>
        <a:srgbClr val="262626"/>
      </a:hlink>
      <a:folHlink>
        <a:srgbClr val="26262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2683</TotalTime>
  <Application>LibreOffice/6.0.7.3$Linux_X86_64 LibreOffice_project/00m0$Build-3</Application>
  <Words>556</Words>
  <Paragraphs>31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2018-04-24T17:14:44Z</dcterms:created>
  <dc:creator>Allppt.com;Googleslidesppt.com</dc:creator>
  <dc:description/>
  <dc:language>en-US</dc:language>
  <cp:lastModifiedBy/>
  <dcterms:modified xsi:type="dcterms:W3CDTF">2020-01-26T03:04:44Z</dcterms:modified>
  <cp:revision>161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</vt:i4>
  </property>
</Properties>
</file>